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4"/>
  </p:notesMasterIdLst>
  <p:sldIdLst>
    <p:sldId id="314" r:id="rId6"/>
    <p:sldId id="316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09" r:id="rId18"/>
    <p:sldId id="335" r:id="rId19"/>
    <p:sldId id="336" r:id="rId20"/>
    <p:sldId id="339" r:id="rId21"/>
    <p:sldId id="340" r:id="rId22"/>
    <p:sldId id="351" r:id="rId23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2">
          <p15:clr>
            <a:srgbClr val="A4A3A4"/>
          </p15:clr>
        </p15:guide>
        <p15:guide id="2" orient="horz" pos="528">
          <p15:clr>
            <a:srgbClr val="A4A3A4"/>
          </p15:clr>
        </p15:guide>
        <p15:guide id="3" orient="horz" pos="3660">
          <p15:clr>
            <a:srgbClr val="A4A3A4"/>
          </p15:clr>
        </p15:guide>
        <p15:guide id="4" orient="horz" pos="864">
          <p15:clr>
            <a:srgbClr val="A4A3A4"/>
          </p15:clr>
        </p15:guide>
        <p15:guide id="5" pos="4610">
          <p15:clr>
            <a:srgbClr val="A4A3A4"/>
          </p15:clr>
        </p15:guide>
        <p15:guide id="6" pos="1122">
          <p15:clr>
            <a:srgbClr val="A4A3A4"/>
          </p15:clr>
        </p15:guide>
        <p15:guide id="7" pos="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704" y="6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06/02/2019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ankofengland.co.uk/credit-conditions-review/2017/2017-q3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bankofengland.co.uk/inflation-report/2019/february-2019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2019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7932737" cy="1058862"/>
          </a:xfrm>
        </p:spPr>
        <p:txBody>
          <a:bodyPr/>
          <a:lstStyle/>
          <a:p>
            <a:pPr lvl="2"/>
            <a:r>
              <a:rPr lang="en-GB" sz="2400" dirty="0"/>
              <a:t>Financial markets and global</a:t>
            </a:r>
          </a:p>
          <a:p>
            <a:pPr lvl="2"/>
            <a:r>
              <a:rPr lang="en-GB" sz="2400" dirty="0"/>
              <a:t>economic developments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1.9 </a:t>
            </a:r>
            <a:r>
              <a:rPr lang="en-GB" dirty="0"/>
              <a:t>Sterling has been </a:t>
            </a:r>
            <a:r>
              <a:rPr lang="en-GB" dirty="0" smtClean="0"/>
              <a:t>volatile</a:t>
            </a:r>
            <a:endParaRPr lang="en-GB" i="1" dirty="0" smtClean="0"/>
          </a:p>
          <a:p>
            <a:pPr lvl="2"/>
            <a:r>
              <a:rPr lang="en-GB" dirty="0"/>
              <a:t>Effective exchange </a:t>
            </a:r>
            <a:r>
              <a:rPr lang="en-GB" dirty="0" smtClean="0"/>
              <a:t>rates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Bank of England, ECB, Federal Reserve, JPMorgan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JPMorgan </a:t>
            </a:r>
            <a:r>
              <a:rPr lang="en-GB" dirty="0"/>
              <a:t>Emerging Markets Currency Index.</a:t>
            </a:r>
          </a:p>
          <a:p>
            <a:r>
              <a:rPr lang="en-GB" dirty="0"/>
              <a:t>(</a:t>
            </a:r>
            <a:r>
              <a:rPr lang="en-GB" dirty="0" smtClean="0"/>
              <a:t>b)</a:t>
            </a:r>
            <a:r>
              <a:rPr lang="en-GB" dirty="0" smtClean="0"/>
              <a:t>	Federal </a:t>
            </a:r>
            <a:r>
              <a:rPr lang="en-GB" dirty="0"/>
              <a:t>Reserve US dollar nominal broad index.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529" y="1459989"/>
            <a:ext cx="6249632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1.10 </a:t>
            </a:r>
            <a:r>
              <a:rPr lang="en-GB" dirty="0"/>
              <a:t>Market participants still place more weight on</a:t>
            </a:r>
          </a:p>
          <a:p>
            <a:pPr lvl="1"/>
            <a:r>
              <a:rPr lang="en-GB" dirty="0"/>
              <a:t>sterling depreciating than </a:t>
            </a:r>
            <a:r>
              <a:rPr lang="en-GB" dirty="0" smtClean="0"/>
              <a:t>appreciating</a:t>
            </a:r>
            <a:endParaRPr lang="en-GB" i="1" dirty="0" smtClean="0"/>
          </a:p>
          <a:p>
            <a:pPr lvl="2"/>
            <a:r>
              <a:rPr lang="en-GB" dirty="0"/>
              <a:t>Six-month sterling-US dollar risk reversal and implied </a:t>
            </a:r>
            <a:r>
              <a:rPr lang="en-GB" dirty="0" smtClean="0"/>
              <a:t>volatility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25-delta </a:t>
            </a:r>
            <a:r>
              <a:rPr lang="en-GB" dirty="0"/>
              <a:t>risk reversals. Risk reversals show the difference between the implied volatilities </a:t>
            </a:r>
            <a:r>
              <a:rPr lang="en-GB" dirty="0" smtClean="0"/>
              <a:t>of equally </a:t>
            </a:r>
            <a:r>
              <a:rPr lang="en-GB" dirty="0"/>
              <a:t>‘out-of-the-money’ put and call options. Negative risk reversals mean that it is </a:t>
            </a:r>
            <a:r>
              <a:rPr lang="en-GB" dirty="0" smtClean="0"/>
              <a:t>more expensive </a:t>
            </a:r>
            <a:r>
              <a:rPr lang="en-GB" dirty="0"/>
              <a:t>to insure against currency depreciations than appreciations.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01" y="1743075"/>
            <a:ext cx="6397156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1.11 </a:t>
            </a:r>
            <a:r>
              <a:rPr lang="en-GB" dirty="0"/>
              <a:t>UK wholesale bank funding spreads have widened </a:t>
            </a:r>
            <a:r>
              <a:rPr lang="en-GB" dirty="0" smtClean="0"/>
              <a:t>in recent months</a:t>
            </a:r>
            <a:endParaRPr lang="en-GB" i="1" dirty="0" smtClean="0"/>
          </a:p>
          <a:p>
            <a:pPr lvl="2"/>
            <a:r>
              <a:rPr lang="en-GB" dirty="0"/>
              <a:t>UK banks’ indicative funding spreads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Bank of England, Bloomberg Finance L.P., IHS </a:t>
            </a:r>
            <a:r>
              <a:rPr lang="en-GB" dirty="0" err="1"/>
              <a:t>Markit</a:t>
            </a:r>
            <a:r>
              <a:rPr lang="en-GB" dirty="0"/>
              <a:t>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Unweighted </a:t>
            </a:r>
            <a:r>
              <a:rPr lang="en-GB" dirty="0"/>
              <a:t>average of spreads for two-year and three-year sterling quoted fixed-rate </a:t>
            </a:r>
            <a:r>
              <a:rPr lang="en-GB" dirty="0" smtClean="0"/>
              <a:t>retail bonds </a:t>
            </a:r>
            <a:r>
              <a:rPr lang="en-GB" dirty="0"/>
              <a:t>over equivalent-maturity swaps. Bond rates are end-month rates and swap rates </a:t>
            </a:r>
            <a:r>
              <a:rPr lang="en-GB" dirty="0" smtClean="0"/>
              <a:t>are monthly </a:t>
            </a:r>
            <a:r>
              <a:rPr lang="en-GB" dirty="0"/>
              <a:t>averages of daily rates.</a:t>
            </a:r>
          </a:p>
          <a:p>
            <a:r>
              <a:rPr lang="en-GB" dirty="0"/>
              <a:t>(b</a:t>
            </a:r>
            <a:r>
              <a:rPr lang="en-GB" dirty="0" smtClean="0"/>
              <a:t>)	Constant-maturity </a:t>
            </a:r>
            <a:r>
              <a:rPr lang="en-GB" dirty="0"/>
              <a:t>unweighted average of secondary market spreads to mid-swaps for </a:t>
            </a:r>
            <a:r>
              <a:rPr lang="en-GB" dirty="0" smtClean="0"/>
              <a:t>the major </a:t>
            </a:r>
            <a:r>
              <a:rPr lang="en-GB" dirty="0"/>
              <a:t>UK lenders’ five-year euro-denominated bonds or a suitable proxy when </a:t>
            </a:r>
            <a:r>
              <a:rPr lang="en-GB" dirty="0" smtClean="0"/>
              <a:t>unavailable. For </a:t>
            </a:r>
            <a:r>
              <a:rPr lang="en-GB" dirty="0"/>
              <a:t>more detail on unsecured bonds issued by operating and holding companies, see </a:t>
            </a:r>
            <a:r>
              <a:rPr lang="en-GB" dirty="0" smtClean="0"/>
              <a:t>the </a:t>
            </a:r>
            <a:r>
              <a:rPr lang="en-GB" dirty="0" smtClean="0">
                <a:hlinkClick r:id="rId2"/>
              </a:rPr>
              <a:t>2017 </a:t>
            </a:r>
            <a:r>
              <a:rPr lang="en-GB" dirty="0">
                <a:hlinkClick r:id="rId2"/>
              </a:rPr>
              <a:t>Q3 </a:t>
            </a:r>
            <a:r>
              <a:rPr lang="en-GB" i="1" dirty="0">
                <a:hlinkClick r:id="rId2"/>
              </a:rPr>
              <a:t>Credit Conditions Review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053" y="1655316"/>
            <a:ext cx="6242927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Table </a:t>
            </a:r>
            <a:r>
              <a:rPr lang="en-GB" b="1" dirty="0"/>
              <a:t>1.A </a:t>
            </a:r>
            <a:r>
              <a:rPr lang="en-GB" dirty="0"/>
              <a:t>Global GDP growth slowed in 2018 </a:t>
            </a:r>
            <a:r>
              <a:rPr lang="en-GB" dirty="0" smtClean="0"/>
              <a:t>H2</a:t>
            </a:r>
            <a:endParaRPr lang="en-GB" dirty="0"/>
          </a:p>
          <a:p>
            <a:pPr lvl="2"/>
            <a:r>
              <a:rPr lang="en-GB" dirty="0"/>
              <a:t>GDP in selected countries and </a:t>
            </a:r>
            <a:r>
              <a:rPr lang="en-GB" dirty="0" smtClean="0"/>
              <a:t>regions</a:t>
            </a:r>
            <a:r>
              <a:rPr lang="en-GB" baseline="30000" dirty="0" smtClean="0"/>
              <a:t>(a</a:t>
            </a:r>
            <a:r>
              <a:rPr lang="en-GB" baseline="30000" dirty="0"/>
              <a:t>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IMF </a:t>
            </a:r>
            <a:r>
              <a:rPr lang="en-GB" i="1" dirty="0"/>
              <a:t>World Economic Outlook (WEO)</a:t>
            </a:r>
            <a:r>
              <a:rPr lang="en-GB" dirty="0"/>
              <a:t>,</a:t>
            </a:r>
            <a:r>
              <a:rPr lang="en-GB" i="1" dirty="0"/>
              <a:t> </a:t>
            </a:r>
            <a:r>
              <a:rPr lang="en-GB" dirty="0"/>
              <a:t>National Bureau of Statistics of China, </a:t>
            </a:r>
            <a:r>
              <a:rPr lang="en-GB" dirty="0" smtClean="0"/>
              <a:t>OECD, ONS </a:t>
            </a:r>
            <a:r>
              <a:rPr lang="en-GB" dirty="0"/>
              <a:t>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Real </a:t>
            </a:r>
            <a:r>
              <a:rPr lang="en-GB" dirty="0"/>
              <a:t>GDP measures. Figures in parentheses are shares in UK exports in 2017.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 smtClean="0"/>
              <a:t>1998–2007 </a:t>
            </a:r>
            <a:r>
              <a:rPr lang="en-GB" dirty="0" smtClean="0"/>
              <a:t>average </a:t>
            </a:r>
            <a:r>
              <a:rPr lang="en-GB" dirty="0"/>
              <a:t>for China is based on OECD estimates. Estimates for 2008 onwards are from </a:t>
            </a:r>
            <a:r>
              <a:rPr lang="en-GB" dirty="0" smtClean="0"/>
              <a:t>the National </a:t>
            </a:r>
            <a:r>
              <a:rPr lang="en-GB" dirty="0"/>
              <a:t>Bureau of Statistics of China.</a:t>
            </a:r>
          </a:p>
          <a:p>
            <a:r>
              <a:rPr lang="en-GB" dirty="0"/>
              <a:t>(c</a:t>
            </a:r>
            <a:r>
              <a:rPr lang="en-GB" dirty="0" smtClean="0"/>
              <a:t>)	The </a:t>
            </a:r>
            <a:r>
              <a:rPr lang="en-GB" dirty="0"/>
              <a:t>earliest observation for Russia is 2003 Q2.</a:t>
            </a:r>
          </a:p>
          <a:p>
            <a:r>
              <a:rPr lang="en-GB" dirty="0"/>
              <a:t>(</a:t>
            </a:r>
            <a:r>
              <a:rPr lang="en-GB" dirty="0" smtClean="0"/>
              <a:t>d)	Constructed </a:t>
            </a:r>
            <a:r>
              <a:rPr lang="en-GB" dirty="0"/>
              <a:t>using data for real GDP growth rates for 180 countries weighted according to their shares </a:t>
            </a:r>
            <a:r>
              <a:rPr lang="en-GB" dirty="0" smtClean="0"/>
              <a:t>in UK </a:t>
            </a:r>
            <a:r>
              <a:rPr lang="en-GB" dirty="0"/>
              <a:t>exports. Figure for 2018 Q4 is a Bank staff projection.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77" y="1371600"/>
            <a:ext cx="6977208" cy="38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1.B </a:t>
            </a:r>
            <a:r>
              <a:rPr lang="en-GB" dirty="0">
                <a:solidFill>
                  <a:schemeClr val="tx1"/>
                </a:solidFill>
              </a:rPr>
              <a:t>Monitoring the MPC’s key </a:t>
            </a:r>
            <a:r>
              <a:rPr lang="en-GB" dirty="0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471" y="956561"/>
            <a:ext cx="5672645" cy="485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9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Box 1</a:t>
            </a:r>
          </a:p>
          <a:p>
            <a:pPr algn="ctr"/>
            <a:r>
              <a:rPr lang="en-GB" sz="2400" b="1" dirty="0">
                <a:latin typeface="Arial" pitchFamily="34" charset="0"/>
                <a:cs typeface="Arial" pitchFamily="34" charset="0"/>
              </a:rPr>
              <a:t>Bank funding costs and loan </a:t>
            </a:r>
            <a:r>
              <a:rPr lang="en-GB" sz="2400" b="1" dirty="0" smtClean="0">
                <a:latin typeface="Arial" pitchFamily="34" charset="0"/>
                <a:cs typeface="Arial" pitchFamily="34" charset="0"/>
              </a:rPr>
              <a:t>pricing</a:t>
            </a:r>
            <a:endParaRPr lang="en-GB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2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66003"/>
          </a:xfrm>
        </p:spPr>
        <p:txBody>
          <a:bodyPr/>
          <a:lstStyle/>
          <a:p>
            <a:pPr lvl="1"/>
            <a:r>
              <a:rPr lang="en-GB" b="1" dirty="0"/>
              <a:t>Chart A </a:t>
            </a:r>
            <a:r>
              <a:rPr lang="en-GB" dirty="0"/>
              <a:t>UK banks’ reliance on wholesale funding has </a:t>
            </a:r>
            <a:r>
              <a:rPr lang="en-GB" dirty="0" smtClean="0"/>
              <a:t>fallen </a:t>
            </a:r>
            <a:endParaRPr lang="en-GB" dirty="0"/>
          </a:p>
          <a:p>
            <a:pPr lvl="2"/>
            <a:r>
              <a:rPr lang="en-GB" dirty="0"/>
              <a:t>UK banks’ wholesale </a:t>
            </a:r>
            <a:r>
              <a:rPr lang="en-GB" dirty="0" smtClean="0"/>
              <a:t>funding</a:t>
            </a:r>
            <a:r>
              <a:rPr lang="en-GB" baseline="30000" dirty="0"/>
              <a:t>(a</a:t>
            </a:r>
            <a:r>
              <a:rPr lang="en-GB" baseline="30000" dirty="0" smtClean="0"/>
              <a:t>)(b)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Sources: Published accounts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Wholesale </a:t>
            </a:r>
            <a:r>
              <a:rPr lang="en-GB" dirty="0"/>
              <a:t>funding comprises deposits by banks, debt securities and subordinated liabilities </a:t>
            </a:r>
            <a:r>
              <a:rPr lang="en-GB" dirty="0" smtClean="0"/>
              <a:t>but excludes </a:t>
            </a:r>
            <a:r>
              <a:rPr lang="en-GB" dirty="0"/>
              <a:t>repo. Where underlying data are not published the previous figures have been used.</a:t>
            </a:r>
          </a:p>
          <a:p>
            <a:r>
              <a:rPr lang="en-GB" dirty="0"/>
              <a:t>(b</a:t>
            </a:r>
            <a:r>
              <a:rPr lang="en-GB" dirty="0" smtClean="0"/>
              <a:t>)	Major </a:t>
            </a:r>
            <a:r>
              <a:rPr lang="en-GB" dirty="0"/>
              <a:t>UK banks peer group. Sample includes National Australia Bank between 2005 and 2015 H1.</a:t>
            </a:r>
          </a:p>
          <a:p>
            <a:r>
              <a:rPr lang="en-GB" dirty="0"/>
              <a:t>(c</a:t>
            </a:r>
            <a:r>
              <a:rPr lang="en-GB" dirty="0" smtClean="0"/>
              <a:t>)	Residual </a:t>
            </a:r>
            <a:r>
              <a:rPr lang="en-GB" dirty="0"/>
              <a:t>contractual maturity of greater than three months.</a:t>
            </a:r>
          </a:p>
          <a:p>
            <a:r>
              <a:rPr lang="en-GB" dirty="0"/>
              <a:t>(d</a:t>
            </a:r>
            <a:r>
              <a:rPr lang="en-GB" dirty="0" smtClean="0"/>
              <a:t>)	Residual </a:t>
            </a:r>
            <a:r>
              <a:rPr lang="en-GB" dirty="0"/>
              <a:t>contractual maturity of less than three months.</a:t>
            </a:r>
          </a:p>
          <a:p>
            <a:r>
              <a:rPr lang="en-GB" dirty="0"/>
              <a:t>(e</a:t>
            </a:r>
            <a:r>
              <a:rPr lang="en-GB" dirty="0" smtClean="0"/>
              <a:t>)	Excludes </a:t>
            </a:r>
            <a:r>
              <a:rPr lang="en-GB" dirty="0"/>
              <a:t>derivatives and liabilities to customers under investment and insurance contracts.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147" y="1078228"/>
            <a:ext cx="6202693" cy="4392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0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66003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B </a:t>
            </a:r>
            <a:r>
              <a:rPr lang="en-GB" dirty="0"/>
              <a:t>The value of banks’ deposits slightly exceeds the </a:t>
            </a:r>
            <a:r>
              <a:rPr lang="en-GB" dirty="0" smtClean="0"/>
              <a:t>value of </a:t>
            </a:r>
            <a:r>
              <a:rPr lang="en-GB" dirty="0"/>
              <a:t>their </a:t>
            </a:r>
            <a:r>
              <a:rPr lang="en-GB" dirty="0" smtClean="0"/>
              <a:t>loans </a:t>
            </a:r>
            <a:endParaRPr lang="en-GB" dirty="0"/>
          </a:p>
          <a:p>
            <a:pPr lvl="2"/>
            <a:r>
              <a:rPr lang="en-GB" dirty="0"/>
              <a:t>Customer funding </a:t>
            </a:r>
            <a:r>
              <a:rPr lang="en-GB" dirty="0" smtClean="0"/>
              <a:t>gap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(a</a:t>
            </a:r>
            <a:r>
              <a:rPr lang="en-GB" dirty="0" smtClean="0"/>
              <a:t>)	Calculated </a:t>
            </a:r>
            <a:r>
              <a:rPr lang="en-GB" dirty="0"/>
              <a:t>as the difference between bank lending to households and private </a:t>
            </a:r>
            <a:r>
              <a:rPr lang="en-GB" dirty="0" smtClean="0"/>
              <a:t>non-financial corporations </a:t>
            </a:r>
            <a:r>
              <a:rPr lang="en-GB" dirty="0"/>
              <a:t>and deposits received from them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87" y="1910839"/>
            <a:ext cx="6303277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7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1.1 </a:t>
            </a:r>
            <a:r>
              <a:rPr lang="en-GB" dirty="0"/>
              <a:t>Growth in world trade slowed in </a:t>
            </a:r>
            <a:r>
              <a:rPr lang="en-GB" dirty="0" smtClean="0"/>
              <a:t>November</a:t>
            </a:r>
          </a:p>
          <a:p>
            <a:pPr lvl="2"/>
            <a:r>
              <a:rPr lang="en-GB" dirty="0"/>
              <a:t>World trade in </a:t>
            </a:r>
            <a:r>
              <a:rPr lang="en-GB" dirty="0" smtClean="0"/>
              <a:t>goods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07252" y="5791199"/>
            <a:ext cx="8491538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Sources: CPB Netherlands Bureau for Economic Policy Analysis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Three-month </a:t>
            </a:r>
            <a:r>
              <a:rPr lang="en-GB" dirty="0"/>
              <a:t>moving average. Volume measure. Data not available for US import/export values </a:t>
            </a:r>
            <a:r>
              <a:rPr lang="en-GB" dirty="0" smtClean="0"/>
              <a:t>in November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034" y="1593850"/>
            <a:ext cx="6115520" cy="3627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1.2 </a:t>
            </a:r>
            <a:r>
              <a:rPr lang="en-GB" dirty="0"/>
              <a:t>Equity prices have fallen a little in advanced</a:t>
            </a:r>
          </a:p>
          <a:p>
            <a:pPr lvl="1"/>
            <a:r>
              <a:rPr lang="en-GB" dirty="0" smtClean="0"/>
              <a:t>economies</a:t>
            </a:r>
          </a:p>
          <a:p>
            <a:pPr lvl="2"/>
            <a:r>
              <a:rPr lang="en-GB" dirty="0"/>
              <a:t>International equity </a:t>
            </a:r>
            <a:r>
              <a:rPr lang="en-GB" dirty="0" smtClean="0"/>
              <a:t>prices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MSCI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In </a:t>
            </a:r>
            <a:r>
              <a:rPr lang="en-GB" dirty="0"/>
              <a:t>local currency terms, except for MSCI Emerging Markets which is in US dollar terms.</a:t>
            </a:r>
          </a:p>
          <a:p>
            <a:r>
              <a:rPr lang="en-GB" dirty="0"/>
              <a:t>(</a:t>
            </a:r>
            <a:r>
              <a:rPr lang="en-GB" dirty="0" smtClean="0"/>
              <a:t>b)	The </a:t>
            </a:r>
            <a:r>
              <a:rPr lang="en-GB" dirty="0"/>
              <a:t>MSCI Inc. disclaimer of liability, which applies to the data provided, is available </a:t>
            </a:r>
            <a:r>
              <a:rPr lang="en-GB" dirty="0">
                <a:hlinkClick r:id="rId2"/>
              </a:rPr>
              <a:t>here</a:t>
            </a:r>
            <a:r>
              <a:rPr lang="en-GB" dirty="0"/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819" y="1743075"/>
            <a:ext cx="6269749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1.3 </a:t>
            </a:r>
            <a:r>
              <a:rPr lang="en-GB" dirty="0"/>
              <a:t>Corporate bond spreads have </a:t>
            </a:r>
            <a:r>
              <a:rPr lang="en-GB" dirty="0" smtClean="0"/>
              <a:t>widened</a:t>
            </a:r>
          </a:p>
          <a:p>
            <a:pPr lvl="2"/>
            <a:r>
              <a:rPr lang="en-GB" dirty="0"/>
              <a:t>International non-financial corporate bond </a:t>
            </a:r>
            <a:r>
              <a:rPr lang="en-GB" dirty="0" smtClean="0"/>
              <a:t>spreads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ICE/</a:t>
            </a:r>
            <a:r>
              <a:rPr lang="en-GB" dirty="0" err="1"/>
              <a:t>BoAML</a:t>
            </a:r>
            <a:r>
              <a:rPr lang="en-GB" dirty="0"/>
              <a:t> Global Research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</a:t>
            </a:r>
            <a:r>
              <a:rPr lang="en-GB" dirty="0" smtClean="0"/>
              <a:t>a)	Option-adjusted </a:t>
            </a:r>
            <a:r>
              <a:rPr lang="en-GB" dirty="0"/>
              <a:t>spreads on government bond yields. Investment-grade corporate bond yields </a:t>
            </a:r>
            <a:r>
              <a:rPr lang="en-GB" dirty="0" smtClean="0"/>
              <a:t>are calculated </a:t>
            </a:r>
            <a:r>
              <a:rPr lang="en-GB" dirty="0"/>
              <a:t>using an index of bonds with a rating of BBB3 or above.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High-yield </a:t>
            </a:r>
            <a:r>
              <a:rPr lang="en-GB" dirty="0"/>
              <a:t>corporate </a:t>
            </a:r>
            <a:r>
              <a:rPr lang="en-GB" dirty="0" smtClean="0"/>
              <a:t>bond yields are </a:t>
            </a:r>
            <a:r>
              <a:rPr lang="en-GB" dirty="0"/>
              <a:t>calculated using aggregate indices of bonds rated lower than BBB3. Due to </a:t>
            </a:r>
            <a:r>
              <a:rPr lang="en-GB" dirty="0" smtClean="0"/>
              <a:t>monthly index </a:t>
            </a:r>
            <a:r>
              <a:rPr lang="en-GB" dirty="0"/>
              <a:t>rebalancing, movements in yields at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end </a:t>
            </a:r>
            <a:r>
              <a:rPr lang="en-GB" dirty="0"/>
              <a:t>of each month might reflect changes in </a:t>
            </a:r>
            <a:r>
              <a:rPr lang="en-GB" dirty="0" smtClean="0"/>
              <a:t>the population </a:t>
            </a:r>
            <a:r>
              <a:rPr lang="en-GB" dirty="0"/>
              <a:t>of securities within the indices.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86" y="1239772"/>
            <a:ext cx="6350216" cy="43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1.4 </a:t>
            </a:r>
            <a:r>
              <a:rPr lang="en-GB" dirty="0"/>
              <a:t>Market-implied paths for interest rates have fallen</a:t>
            </a:r>
          </a:p>
          <a:p>
            <a:pPr lvl="1"/>
            <a:r>
              <a:rPr lang="en-GB" dirty="0"/>
              <a:t>since </a:t>
            </a:r>
            <a:r>
              <a:rPr lang="en-GB" dirty="0" smtClean="0"/>
              <a:t>November</a:t>
            </a:r>
          </a:p>
          <a:p>
            <a:pPr lvl="2"/>
            <a:r>
              <a:rPr lang="en-GB" dirty="0"/>
              <a:t>International forward interest </a:t>
            </a:r>
            <a:r>
              <a:rPr lang="en-GB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 smtClean="0"/>
              <a:t>Sources</a:t>
            </a:r>
            <a:r>
              <a:rPr lang="en-GB" dirty="0"/>
              <a:t>: Bank of England, Bloomberg Finance L.P., ECB and Federal Reserve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(</a:t>
            </a:r>
            <a:r>
              <a:rPr lang="en-GB" dirty="0"/>
              <a:t>a</a:t>
            </a:r>
            <a:r>
              <a:rPr lang="en-GB" dirty="0" smtClean="0"/>
              <a:t>)	The </a:t>
            </a:r>
            <a:r>
              <a:rPr lang="en-GB" dirty="0"/>
              <a:t>February 2019 and November 2018 curves are estimated using instantaneous </a:t>
            </a:r>
            <a:r>
              <a:rPr lang="en-GB" dirty="0" smtClean="0"/>
              <a:t>forward overnight </a:t>
            </a:r>
            <a:r>
              <a:rPr lang="en-GB" dirty="0"/>
              <a:t>index swap rates in the 15 working days to 30 January 2019 and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24 </a:t>
            </a:r>
            <a:r>
              <a:rPr lang="en-GB" dirty="0"/>
              <a:t>October </a:t>
            </a:r>
            <a:r>
              <a:rPr lang="en-GB" dirty="0" smtClean="0"/>
              <a:t>2018 respectively</a:t>
            </a:r>
            <a:r>
              <a:rPr lang="en-GB" dirty="0"/>
              <a:t>.</a:t>
            </a:r>
          </a:p>
          <a:p>
            <a:r>
              <a:rPr lang="en-GB" dirty="0"/>
              <a:t>(b</a:t>
            </a:r>
            <a:r>
              <a:rPr lang="en-GB" dirty="0" smtClean="0"/>
              <a:t>)	Upper </a:t>
            </a:r>
            <a:r>
              <a:rPr lang="en-GB" dirty="0"/>
              <a:t>bound of the target range.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777" y="1644650"/>
            <a:ext cx="6236221" cy="364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1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1.5 </a:t>
            </a:r>
            <a:r>
              <a:rPr lang="en-GB" dirty="0"/>
              <a:t>Long-term interest rates have fallen in advanced</a:t>
            </a:r>
          </a:p>
          <a:p>
            <a:pPr lvl="1"/>
            <a:r>
              <a:rPr lang="en-GB" dirty="0"/>
              <a:t>economies since </a:t>
            </a:r>
            <a:r>
              <a:rPr lang="en-GB" dirty="0" smtClean="0"/>
              <a:t>November</a:t>
            </a:r>
          </a:p>
          <a:p>
            <a:pPr lvl="2"/>
            <a:r>
              <a:rPr lang="en-GB" dirty="0"/>
              <a:t>Ten-year nominal interest </a:t>
            </a:r>
            <a:r>
              <a:rPr lang="en-GB" dirty="0" smtClean="0"/>
              <a:t>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791200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 and Bank calculations. </a:t>
            </a:r>
            <a:endParaRPr lang="en-GB" dirty="0" smtClean="0"/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Zero-coupon </a:t>
            </a:r>
            <a:r>
              <a:rPr lang="en-GB" dirty="0"/>
              <a:t>spot rates derived from government bond prices.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11" y="1743075"/>
            <a:ext cx="6128932" cy="364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2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1.6 </a:t>
            </a:r>
            <a:r>
              <a:rPr lang="en-GB" dirty="0"/>
              <a:t>Global financial conditions are broadly unchanged</a:t>
            </a:r>
          </a:p>
          <a:p>
            <a:pPr lvl="1"/>
            <a:r>
              <a:rPr lang="en-GB" dirty="0"/>
              <a:t>since the November </a:t>
            </a:r>
            <a:r>
              <a:rPr lang="en-GB" i="1" dirty="0" smtClean="0"/>
              <a:t>Report</a:t>
            </a:r>
          </a:p>
          <a:p>
            <a:pPr lvl="2"/>
            <a:r>
              <a:rPr lang="en-GB" dirty="0"/>
              <a:t>Global financial conditions </a:t>
            </a:r>
            <a:r>
              <a:rPr lang="en-GB" dirty="0" smtClean="0"/>
              <a:t>index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L.P., </a:t>
            </a:r>
            <a:r>
              <a:rPr lang="en-GB" dirty="0" err="1"/>
              <a:t>Eikon</a:t>
            </a:r>
            <a:r>
              <a:rPr lang="en-GB" dirty="0"/>
              <a:t> by </a:t>
            </a:r>
            <a:r>
              <a:rPr lang="en-GB" dirty="0" err="1"/>
              <a:t>Refinitiv</a:t>
            </a:r>
            <a:r>
              <a:rPr lang="en-GB" dirty="0"/>
              <a:t> and Bank calculations.</a:t>
            </a:r>
          </a:p>
          <a:p>
            <a:endParaRPr lang="en-GB" dirty="0" smtClean="0"/>
          </a:p>
          <a:p>
            <a:r>
              <a:rPr lang="en-GB" dirty="0" smtClean="0"/>
              <a:t>(a)	Financial </a:t>
            </a:r>
            <a:r>
              <a:rPr lang="en-GB" dirty="0"/>
              <a:t>conditions indices (FCIs) estimated for 43 economies using principal </a:t>
            </a:r>
            <a:r>
              <a:rPr lang="en-GB" dirty="0" smtClean="0"/>
              <a:t>component analysis</a:t>
            </a:r>
            <a:r>
              <a:rPr lang="en-GB" dirty="0"/>
              <a:t>. The FCIs summarise information from the following financial series: term </a:t>
            </a:r>
            <a:r>
              <a:rPr lang="en-GB" dirty="0" smtClean="0"/>
              <a:t>spreads, interbank </a:t>
            </a:r>
            <a:r>
              <a:rPr lang="en-GB" dirty="0"/>
              <a:t>spreads, corporate spreads, sovereign spreads, long-term interest rates, equity </a:t>
            </a:r>
            <a:r>
              <a:rPr lang="en-GB" dirty="0" smtClean="0"/>
              <a:t>price returns</a:t>
            </a:r>
            <a:r>
              <a:rPr lang="en-GB" dirty="0"/>
              <a:t>, equity return volatility and relative financial market capitalisation. An increase in </a:t>
            </a:r>
            <a:r>
              <a:rPr lang="en-GB" dirty="0" smtClean="0"/>
              <a:t>the index indicates </a:t>
            </a:r>
            <a:r>
              <a:rPr lang="en-GB" dirty="0"/>
              <a:t>a tightening in conditions. Data are to end-January 2019. Series shows the </a:t>
            </a:r>
            <a:r>
              <a:rPr lang="en-GB" dirty="0" smtClean="0"/>
              <a:t>average of </a:t>
            </a:r>
            <a:r>
              <a:rPr lang="en-GB" dirty="0"/>
              <a:t>all country FCIs, weighted according to their shares in world GDP using the IMF’s </a:t>
            </a:r>
            <a:r>
              <a:rPr lang="en-GB" dirty="0" smtClean="0"/>
              <a:t>purchasing power </a:t>
            </a:r>
            <a:r>
              <a:rPr lang="en-GB" dirty="0"/>
              <a:t>parity (PPP) weights. Calculated as the weighted average of the following country </a:t>
            </a:r>
            <a:r>
              <a:rPr lang="en-GB" dirty="0" smtClean="0"/>
              <a:t>FCIs: Argentina</a:t>
            </a:r>
            <a:r>
              <a:rPr lang="en-GB" dirty="0"/>
              <a:t>, Australia, Austria, Belgium, Brazil, Bulgaria, Canada, Chile, China, </a:t>
            </a:r>
            <a:r>
              <a:rPr lang="en-GB" dirty="0" smtClean="0"/>
              <a:t>Colombia, Czech </a:t>
            </a:r>
            <a:r>
              <a:rPr lang="en-GB" dirty="0"/>
              <a:t>Republic, Denmark, Finland, France, Germany, Greece, Hungary, India, Indonesia, </a:t>
            </a:r>
            <a:r>
              <a:rPr lang="en-GB" dirty="0" smtClean="0"/>
              <a:t>Ireland, Israel</a:t>
            </a:r>
            <a:r>
              <a:rPr lang="en-GB" dirty="0"/>
              <a:t>, Italy, Japan, Malaysia, Mexico, Netherlands, New Zealand, Norway, Peru, </a:t>
            </a:r>
            <a:r>
              <a:rPr lang="en-GB" dirty="0" smtClean="0"/>
              <a:t>Philippines, Poland</a:t>
            </a:r>
            <a:r>
              <a:rPr lang="en-GB" dirty="0"/>
              <a:t>, Portugal, Russia, South Africa, South Korea, Spain, Sweden, Switzerland, Thailand, </a:t>
            </a:r>
            <a:r>
              <a:rPr lang="en-GB" dirty="0" smtClean="0"/>
              <a:t>Turkey, UK</a:t>
            </a:r>
            <a:r>
              <a:rPr lang="en-GB" dirty="0"/>
              <a:t>, US and Vietnam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37" y="1371600"/>
            <a:ext cx="6135637" cy="384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3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1.7 </a:t>
            </a:r>
            <a:r>
              <a:rPr lang="en-GB" dirty="0"/>
              <a:t>Oil prices have fallen sharply since </a:t>
            </a:r>
            <a:r>
              <a:rPr lang="en-GB" dirty="0" smtClean="0"/>
              <a:t>November</a:t>
            </a:r>
            <a:endParaRPr lang="en-GB" i="1" dirty="0" smtClean="0"/>
          </a:p>
          <a:p>
            <a:pPr lvl="2"/>
            <a:r>
              <a:rPr lang="en-GB" dirty="0"/>
              <a:t>US dollar oil and other commodity </a:t>
            </a:r>
            <a:r>
              <a:rPr lang="en-GB" dirty="0" smtClean="0"/>
              <a:t>prices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Bloomberg Finance L.P.,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, S&amp;P indices and Bank 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Calculated </a:t>
            </a:r>
            <a:r>
              <a:rPr lang="en-GB" dirty="0"/>
              <a:t>using S&amp;P GSCI US dollar commodity price indices.</a:t>
            </a:r>
          </a:p>
          <a:p>
            <a:r>
              <a:rPr lang="en-GB" dirty="0"/>
              <a:t>(b</a:t>
            </a:r>
            <a:r>
              <a:rPr lang="en-GB" dirty="0" smtClean="0"/>
              <a:t>)	Total </a:t>
            </a:r>
            <a:r>
              <a:rPr lang="en-GB" dirty="0"/>
              <a:t>agricultural and livestock S&amp;P commodity index.</a:t>
            </a:r>
          </a:p>
          <a:p>
            <a:r>
              <a:rPr lang="en-GB" dirty="0"/>
              <a:t>(c</a:t>
            </a:r>
            <a:r>
              <a:rPr lang="en-GB" dirty="0" smtClean="0"/>
              <a:t>)	US </a:t>
            </a:r>
            <a:r>
              <a:rPr lang="en-GB" dirty="0"/>
              <a:t>dollar Brent forward prices for delivery in 10–25 days’ time.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657" y="1472689"/>
            <a:ext cx="6269749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516854"/>
          </a:xfrm>
        </p:spPr>
        <p:txBody>
          <a:bodyPr/>
          <a:lstStyle/>
          <a:p>
            <a:pPr lvl="1"/>
            <a:r>
              <a:rPr lang="en-GB" b="1" dirty="0"/>
              <a:t>Chart </a:t>
            </a:r>
            <a:r>
              <a:rPr lang="en-GB" b="1" dirty="0" smtClean="0"/>
              <a:t>1.8 </a:t>
            </a:r>
            <a:r>
              <a:rPr lang="en-GB" dirty="0"/>
              <a:t>The euro-area unemployment rate has fallen while</a:t>
            </a:r>
          </a:p>
          <a:p>
            <a:pPr lvl="1"/>
            <a:r>
              <a:rPr lang="en-GB" dirty="0"/>
              <a:t>wage growth has picked </a:t>
            </a:r>
            <a:r>
              <a:rPr lang="en-GB" dirty="0" smtClean="0"/>
              <a:t>up</a:t>
            </a:r>
            <a:endParaRPr lang="en-GB" i="1" dirty="0" smtClean="0"/>
          </a:p>
          <a:p>
            <a:pPr lvl="2"/>
            <a:r>
              <a:rPr lang="en-GB" dirty="0"/>
              <a:t>Euro-area unemployment rate and </a:t>
            </a:r>
            <a:r>
              <a:rPr lang="en-GB" dirty="0" smtClean="0"/>
              <a:t>wages</a:t>
            </a:r>
            <a:endParaRPr lang="en-GB" baseline="30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099" y="5816600"/>
            <a:ext cx="8491538" cy="1047751"/>
          </a:xfrm>
        </p:spPr>
        <p:txBody>
          <a:bodyPr/>
          <a:lstStyle/>
          <a:p>
            <a:r>
              <a:rPr lang="en-GB" dirty="0"/>
              <a:t>Sources: </a:t>
            </a:r>
            <a:r>
              <a:rPr lang="en-GB" dirty="0" err="1"/>
              <a:t>Eikon</a:t>
            </a:r>
            <a:r>
              <a:rPr lang="en-GB" dirty="0"/>
              <a:t> from </a:t>
            </a:r>
            <a:r>
              <a:rPr lang="en-GB" dirty="0" err="1"/>
              <a:t>Refinitiv</a:t>
            </a:r>
            <a:r>
              <a:rPr lang="en-GB" dirty="0"/>
              <a:t> and Eurostat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/>
              <a:t>(a) </a:t>
            </a:r>
            <a:r>
              <a:rPr lang="en-GB" dirty="0" smtClean="0"/>
              <a:t>	Percentage </a:t>
            </a:r>
            <a:r>
              <a:rPr lang="en-GB" dirty="0"/>
              <a:t>of economically active population. Data are monthly and to December 2018.</a:t>
            </a:r>
          </a:p>
          <a:p>
            <a:r>
              <a:rPr lang="en-GB" dirty="0"/>
              <a:t>(b</a:t>
            </a:r>
            <a:r>
              <a:rPr lang="en-GB" dirty="0" smtClean="0"/>
              <a:t>)	Compensation </a:t>
            </a:r>
            <a:r>
              <a:rPr lang="en-GB" dirty="0"/>
              <a:t>per employee. Data are quarterly and to 2018 Q3.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963" y="1743075"/>
            <a:ext cx="6477623" cy="363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6" ma:contentTypeDescription="Create a new document." ma:contentTypeScope="" ma:versionID="2f0587e9cbd5ef714b92d6b5a957b6a2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7db58f5ba35790aa542153843322d321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ReviewalDate" minOccurs="0"/>
                <xsd:element ref="ns1:ArchivalChoice"/>
                <xsd:element ref="ns1:PublicationReviewalChoice" minOccurs="0"/>
                <xsd:element ref="ns1:BOEReplicationFlag" minOccurs="0"/>
                <xsd:element ref="ns1:BOEReplicateBackwardLinksOnDeployFla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ReviewalDate" ma:index="24" nillable="true" ma:displayName="Reviewal Date" ma:format="DateOnly" ma:internalName="ReviewalDate" ma:readOnly="false">
      <xsd:simpleType>
        <xsd:restriction base="dms:DateTime"/>
      </xsd:simpleType>
    </xsd:element>
    <xsd:element name="ArchivalChoice" ma:index="25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PublicationReviewalChoice" ma:index="26" nillable="true" ma:displayName="Review Publication In" ma:internalName="PublicationReviewalChoice" ma:readOnly="false">
      <xsd:simpleType>
        <xsd:restriction base="dms:Choice">
          <xsd:enumeration value="3 Months"/>
          <xsd:enumeration value="6 Months"/>
          <xsd:enumeration value="12 Months"/>
          <xsd:enumeration value="24 Months"/>
        </xsd:restriction>
      </xsd:simpleType>
    </xsd:element>
    <xsd:element name="BOEReplicationFlag" ma:index="27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8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alDate xmlns="http://schemas.microsoft.com/sharepoint/v3" xsi:nil="true"/>
    <TaxCatchAll xmlns="94fc26e6-6271-400d-888b-6bc5b0598690">
      <Value>987</Value>
    </TaxCatchAll>
    <BOETwoLevelApprovalUnapprovedUrls xmlns="CEE65117-4BBE-4C9C-8465-20A300C4D3E5" xsi:nil="true"/>
    <BOEReplicationFlag xmlns="http://schemas.microsoft.com/sharepoint/v3">0</BOEReplicationFlag>
    <PublicationReviewalChoice xmlns="http://schemas.microsoft.com/sharepoint/v3" xsi:nil="true"/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2013-08-06T23:00:00+00:00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2013-08-07T10:30:00Z</PublishingStartDate>
    <BOEKeywords xmlns="http://schemas.microsoft.com/sharepoint/v3/fields">Bank of England Inflation Report August 2013, IR, monetary policy, MPC, Output and supply</BOEKeywords>
    <OwnerGroup xmlns="http://schemas.microsoft.com/sharepoint/v3">
      <UserInfo>
        <DisplayName/>
        <AccountId>97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F2BA893-CFF4-4AF1-9D1D-0600F4183E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747499-D055-4494-BECF-CC0DD689BDE0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DC3328FC-D678-49E8-B4B4-2C3773526C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67fa5cd-9f58-4c91-ae17-33c31eed239f"/>
    <ds:schemaRef ds:uri="94fc26e6-6271-400d-888b-6bc5b0598690"/>
    <ds:schemaRef ds:uri="94FC26E6-6271-400D-888B-6BC5B0598690"/>
    <ds:schemaRef ds:uri="http://schemas.microsoft.com/sharepoint/v3/fields"/>
    <ds:schemaRef ds:uri="CEE65117-4BBE-4C9C-8465-20A300C4D3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4A39AD9-F0DF-4C49-B8DC-4830BAFEA464}">
  <ds:schemaRefs>
    <ds:schemaRef ds:uri="CEE65117-4BBE-4C9C-8465-20A300C4D3E5"/>
    <ds:schemaRef ds:uri="http://schemas.microsoft.com/sharepoint/v3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sharepoint/v3/fields"/>
    <ds:schemaRef ds:uri="94FC26E6-6271-400D-888B-6BC5B0598690"/>
    <ds:schemaRef ds:uri="http://purl.org/dc/elements/1.1/"/>
    <ds:schemaRef ds:uri="http://schemas.microsoft.com/office/2006/metadata/properties"/>
    <ds:schemaRef ds:uri="http://schemas.microsoft.com/office/2006/documentManagement/types"/>
    <ds:schemaRef ds:uri="94fc26e6-6271-400d-888b-6bc5b0598690"/>
    <ds:schemaRef ds:uri="b67fa5cd-9f58-4c91-ae17-33c31eed239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</TotalTime>
  <Words>471</Words>
  <Application>Microsoft Office PowerPoint</Application>
  <PresentationFormat>On-screen Show (4:3)</PresentationFormat>
  <Paragraphs>99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MS PGothic</vt:lpstr>
      <vt:lpstr>MS PGothic</vt:lpstr>
      <vt:lpstr>Arial</vt:lpstr>
      <vt:lpstr>Calibri</vt:lpstr>
      <vt:lpstr>Times</vt:lpstr>
      <vt:lpstr>IR POWERPOINT TEMPLATE</vt:lpstr>
      <vt:lpstr>Inflation Report February 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Financial markets and global economic developments</dc:title>
  <dc:subject>Section 1: Financial markets and global economic developments</dc:subject>
  <dc:creator>Bank of England</dc:creator>
  <cp:keywords/>
  <dc:description/>
  <cp:lastModifiedBy>Martyn, Helen</cp:lastModifiedBy>
  <cp:revision>38</cp:revision>
  <cp:lastPrinted>2018-10-31T12:17:37Z</cp:lastPrinted>
  <dcterms:created xsi:type="dcterms:W3CDTF">2015-08-04T14:55:29Z</dcterms:created>
  <dcterms:modified xsi:type="dcterms:W3CDTF">2019-02-06T11:53:24Z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987;#Inflation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lpwstr>591000.000000000</vt:lpwstr>
  </property>
  <property fmtid="{D5CDD505-2E9C-101B-9397-08002B2CF9AE}" pid="6" name="xd_ProgID">
    <vt:lpwstr/>
  </property>
  <property fmtid="{D5CDD505-2E9C-101B-9397-08002B2CF9AE}" pid="7" name="ContentTypeId">
    <vt:lpwstr>0x010100EBF4EEF456FC2F46961A35CADEE901AB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